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3"/>
  </p:normalViewPr>
  <p:slideViewPr>
    <p:cSldViewPr snapToGrid="0" snapToObjects="1">
      <p:cViewPr>
        <p:scale>
          <a:sx n="130" d="100"/>
          <a:sy n="130" d="100"/>
        </p:scale>
        <p:origin x="-256"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2.tiff>
</file>

<file path=ppt/media/image3.jpeg>
</file>

<file path=ppt/media/image4.tiff>
</file>

<file path=ppt/media/image5.jpeg>
</file>

<file path=ppt/media/image6.tiff>
</file>

<file path=ppt/media/image7.jpeg>
</file>

<file path=ppt/media/image8.tiff>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E4876-B58A-F045-8DF4-E878F113435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54B07D-7D80-1C47-BCD3-508D3A90EE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63521F-19F0-484F-A532-2E85CEBDDDAC}"/>
              </a:ext>
            </a:extLst>
          </p:cNvPr>
          <p:cNvSpPr>
            <a:spLocks noGrp="1"/>
          </p:cNvSpPr>
          <p:nvPr>
            <p:ph type="dt" sz="half" idx="10"/>
          </p:nvPr>
        </p:nvSpPr>
        <p:spPr/>
        <p:txBody>
          <a:bodyPr/>
          <a:lstStyle/>
          <a:p>
            <a:fld id="{A0C983AA-9E34-CE46-9EAD-3699990A4230}" type="datetimeFigureOut">
              <a:rPr lang="en-US" smtClean="0"/>
              <a:t>2/16/22</a:t>
            </a:fld>
            <a:endParaRPr lang="en-US"/>
          </a:p>
        </p:txBody>
      </p:sp>
      <p:sp>
        <p:nvSpPr>
          <p:cNvPr id="5" name="Footer Placeholder 4">
            <a:extLst>
              <a:ext uri="{FF2B5EF4-FFF2-40B4-BE49-F238E27FC236}">
                <a16:creationId xmlns:a16="http://schemas.microsoft.com/office/drawing/2014/main" id="{F82B7B0E-A0CB-8F4C-82CA-E8689A3A21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E5877-E44D-244E-A5A3-CF1D66877231}"/>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14643431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C4BD5-504B-574F-BBD0-B5EBD2983D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6A017E-74EF-EA43-B524-29C912C9C35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640BF3-C5E0-9944-8695-3EC0D1E930E1}"/>
              </a:ext>
            </a:extLst>
          </p:cNvPr>
          <p:cNvSpPr>
            <a:spLocks noGrp="1"/>
          </p:cNvSpPr>
          <p:nvPr>
            <p:ph type="dt" sz="half" idx="10"/>
          </p:nvPr>
        </p:nvSpPr>
        <p:spPr/>
        <p:txBody>
          <a:bodyPr/>
          <a:lstStyle/>
          <a:p>
            <a:fld id="{A0C983AA-9E34-CE46-9EAD-3699990A4230}" type="datetimeFigureOut">
              <a:rPr lang="en-US" smtClean="0"/>
              <a:t>2/16/22</a:t>
            </a:fld>
            <a:endParaRPr lang="en-US"/>
          </a:p>
        </p:txBody>
      </p:sp>
      <p:sp>
        <p:nvSpPr>
          <p:cNvPr id="5" name="Footer Placeholder 4">
            <a:extLst>
              <a:ext uri="{FF2B5EF4-FFF2-40B4-BE49-F238E27FC236}">
                <a16:creationId xmlns:a16="http://schemas.microsoft.com/office/drawing/2014/main" id="{1BA31084-B400-BF4A-8858-7CFF9D8061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EA8908-27A3-A745-AF12-49311D3F35C0}"/>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4353790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603DA2-545B-0948-B859-4EA5F1FFC0E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D35455-973F-E142-84CC-0A5998E9233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D85C14-E268-C845-8887-5EC6C13C36C0}"/>
              </a:ext>
            </a:extLst>
          </p:cNvPr>
          <p:cNvSpPr>
            <a:spLocks noGrp="1"/>
          </p:cNvSpPr>
          <p:nvPr>
            <p:ph type="dt" sz="half" idx="10"/>
          </p:nvPr>
        </p:nvSpPr>
        <p:spPr/>
        <p:txBody>
          <a:bodyPr/>
          <a:lstStyle/>
          <a:p>
            <a:fld id="{A0C983AA-9E34-CE46-9EAD-3699990A4230}" type="datetimeFigureOut">
              <a:rPr lang="en-US" smtClean="0"/>
              <a:t>2/16/22</a:t>
            </a:fld>
            <a:endParaRPr lang="en-US"/>
          </a:p>
        </p:txBody>
      </p:sp>
      <p:sp>
        <p:nvSpPr>
          <p:cNvPr id="5" name="Footer Placeholder 4">
            <a:extLst>
              <a:ext uri="{FF2B5EF4-FFF2-40B4-BE49-F238E27FC236}">
                <a16:creationId xmlns:a16="http://schemas.microsoft.com/office/drawing/2014/main" id="{43FD279B-E112-BC47-86F4-68A99005D5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F2A612-85EA-0E41-82E1-A1BB357B9565}"/>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1403965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8D4AB-A748-804C-B755-287968EB7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3434E0-79D7-094B-B13B-6147A0F9E03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96F773-E858-0245-8C62-CB05D8C3F384}"/>
              </a:ext>
            </a:extLst>
          </p:cNvPr>
          <p:cNvSpPr>
            <a:spLocks noGrp="1"/>
          </p:cNvSpPr>
          <p:nvPr>
            <p:ph type="dt" sz="half" idx="10"/>
          </p:nvPr>
        </p:nvSpPr>
        <p:spPr/>
        <p:txBody>
          <a:bodyPr/>
          <a:lstStyle/>
          <a:p>
            <a:fld id="{A0C983AA-9E34-CE46-9EAD-3699990A4230}" type="datetimeFigureOut">
              <a:rPr lang="en-US" smtClean="0"/>
              <a:t>2/16/22</a:t>
            </a:fld>
            <a:endParaRPr lang="en-US"/>
          </a:p>
        </p:txBody>
      </p:sp>
      <p:sp>
        <p:nvSpPr>
          <p:cNvPr id="5" name="Footer Placeholder 4">
            <a:extLst>
              <a:ext uri="{FF2B5EF4-FFF2-40B4-BE49-F238E27FC236}">
                <a16:creationId xmlns:a16="http://schemas.microsoft.com/office/drawing/2014/main" id="{B17CCFCE-C1DC-AF4C-B8D9-575BA82295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151B87-06D1-1B49-BB17-A11F84C385FC}"/>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4128524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24925-07D4-9F4B-87BA-F2A03602A13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970B4E2-3D0B-AC46-804C-24A9909062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6B06B13-5088-BD42-970C-3EAC7524F8A0}"/>
              </a:ext>
            </a:extLst>
          </p:cNvPr>
          <p:cNvSpPr>
            <a:spLocks noGrp="1"/>
          </p:cNvSpPr>
          <p:nvPr>
            <p:ph type="dt" sz="half" idx="10"/>
          </p:nvPr>
        </p:nvSpPr>
        <p:spPr/>
        <p:txBody>
          <a:bodyPr/>
          <a:lstStyle/>
          <a:p>
            <a:fld id="{A0C983AA-9E34-CE46-9EAD-3699990A4230}" type="datetimeFigureOut">
              <a:rPr lang="en-US" smtClean="0"/>
              <a:t>2/16/22</a:t>
            </a:fld>
            <a:endParaRPr lang="en-US"/>
          </a:p>
        </p:txBody>
      </p:sp>
      <p:sp>
        <p:nvSpPr>
          <p:cNvPr id="5" name="Footer Placeholder 4">
            <a:extLst>
              <a:ext uri="{FF2B5EF4-FFF2-40B4-BE49-F238E27FC236}">
                <a16:creationId xmlns:a16="http://schemas.microsoft.com/office/drawing/2014/main" id="{F85E6B8C-B453-8C42-9583-9BB5A8A748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F70C31-847A-924F-96A1-819A8405D9D9}"/>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1857933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5B01B-82C0-C046-8067-9C17411CDD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FE38E8-5421-3045-8826-3EC00568603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A95324-7D0D-764C-95D8-B1249FE0EC7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0779EA-DEAA-1C4C-9293-10264DDFBC29}"/>
              </a:ext>
            </a:extLst>
          </p:cNvPr>
          <p:cNvSpPr>
            <a:spLocks noGrp="1"/>
          </p:cNvSpPr>
          <p:nvPr>
            <p:ph type="dt" sz="half" idx="10"/>
          </p:nvPr>
        </p:nvSpPr>
        <p:spPr/>
        <p:txBody>
          <a:bodyPr/>
          <a:lstStyle/>
          <a:p>
            <a:fld id="{A0C983AA-9E34-CE46-9EAD-3699990A4230}" type="datetimeFigureOut">
              <a:rPr lang="en-US" smtClean="0"/>
              <a:t>2/16/22</a:t>
            </a:fld>
            <a:endParaRPr lang="en-US"/>
          </a:p>
        </p:txBody>
      </p:sp>
      <p:sp>
        <p:nvSpPr>
          <p:cNvPr id="6" name="Footer Placeholder 5">
            <a:extLst>
              <a:ext uri="{FF2B5EF4-FFF2-40B4-BE49-F238E27FC236}">
                <a16:creationId xmlns:a16="http://schemas.microsoft.com/office/drawing/2014/main" id="{EE93C0D2-692A-1843-B697-6A015F9561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9A8D0A-B80A-1249-9194-48A0AA722A4D}"/>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1047104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F7349-DBD8-0B46-AACF-681A82DD90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821EC7-F04D-DF47-840E-1D7071259A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7AC38F2-F76B-3347-AA59-8E6D900D664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9BED89-22EB-AC4A-94CB-6A98BE7203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AEF07D1-210D-D347-8B3D-9615E1B6FC7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2EE084F-4CCC-9043-8B92-FF665882BFEA}"/>
              </a:ext>
            </a:extLst>
          </p:cNvPr>
          <p:cNvSpPr>
            <a:spLocks noGrp="1"/>
          </p:cNvSpPr>
          <p:nvPr>
            <p:ph type="dt" sz="half" idx="10"/>
          </p:nvPr>
        </p:nvSpPr>
        <p:spPr/>
        <p:txBody>
          <a:bodyPr/>
          <a:lstStyle/>
          <a:p>
            <a:fld id="{A0C983AA-9E34-CE46-9EAD-3699990A4230}" type="datetimeFigureOut">
              <a:rPr lang="en-US" smtClean="0"/>
              <a:t>2/16/22</a:t>
            </a:fld>
            <a:endParaRPr lang="en-US"/>
          </a:p>
        </p:txBody>
      </p:sp>
      <p:sp>
        <p:nvSpPr>
          <p:cNvPr id="8" name="Footer Placeholder 7">
            <a:extLst>
              <a:ext uri="{FF2B5EF4-FFF2-40B4-BE49-F238E27FC236}">
                <a16:creationId xmlns:a16="http://schemas.microsoft.com/office/drawing/2014/main" id="{DDA47268-6642-E44C-A5AE-01FDFB76C20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ACB885-C56B-524C-9801-D196F8E75FFC}"/>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33353347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FA48C-B8DE-2B4A-8E4A-5B9C1AF4A8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F6A0407-BDAD-BC40-9E6E-61FCF280DB71}"/>
              </a:ext>
            </a:extLst>
          </p:cNvPr>
          <p:cNvSpPr>
            <a:spLocks noGrp="1"/>
          </p:cNvSpPr>
          <p:nvPr>
            <p:ph type="dt" sz="half" idx="10"/>
          </p:nvPr>
        </p:nvSpPr>
        <p:spPr/>
        <p:txBody>
          <a:bodyPr/>
          <a:lstStyle/>
          <a:p>
            <a:fld id="{A0C983AA-9E34-CE46-9EAD-3699990A4230}" type="datetimeFigureOut">
              <a:rPr lang="en-US" smtClean="0"/>
              <a:t>2/16/22</a:t>
            </a:fld>
            <a:endParaRPr lang="en-US"/>
          </a:p>
        </p:txBody>
      </p:sp>
      <p:sp>
        <p:nvSpPr>
          <p:cNvPr id="4" name="Footer Placeholder 3">
            <a:extLst>
              <a:ext uri="{FF2B5EF4-FFF2-40B4-BE49-F238E27FC236}">
                <a16:creationId xmlns:a16="http://schemas.microsoft.com/office/drawing/2014/main" id="{6EB6D6B4-C3E2-DC4C-B6B9-D6F4D4C677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D94076-51BE-EF44-A6BD-A785D68575A2}"/>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31876969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521175-3532-E149-8303-57803AE7B879}"/>
              </a:ext>
            </a:extLst>
          </p:cNvPr>
          <p:cNvSpPr>
            <a:spLocks noGrp="1"/>
          </p:cNvSpPr>
          <p:nvPr>
            <p:ph type="dt" sz="half" idx="10"/>
          </p:nvPr>
        </p:nvSpPr>
        <p:spPr/>
        <p:txBody>
          <a:bodyPr/>
          <a:lstStyle/>
          <a:p>
            <a:fld id="{A0C983AA-9E34-CE46-9EAD-3699990A4230}" type="datetimeFigureOut">
              <a:rPr lang="en-US" smtClean="0"/>
              <a:t>2/16/22</a:t>
            </a:fld>
            <a:endParaRPr lang="en-US"/>
          </a:p>
        </p:txBody>
      </p:sp>
      <p:sp>
        <p:nvSpPr>
          <p:cNvPr id="3" name="Footer Placeholder 2">
            <a:extLst>
              <a:ext uri="{FF2B5EF4-FFF2-40B4-BE49-F238E27FC236}">
                <a16:creationId xmlns:a16="http://schemas.microsoft.com/office/drawing/2014/main" id="{F9FD5152-0A0F-924E-AC66-D0BD9B329A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464578-7E8C-1A4F-9566-290122530A77}"/>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3270629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F8B8F-B11A-DD48-82AF-1FDC5148D4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7235ACD-9632-DC46-9B45-42006D3AE8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ED8953A-0706-E342-A3C5-2905562E98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B6993A7-CEE0-FC44-994E-37DFBBBCD68C}"/>
              </a:ext>
            </a:extLst>
          </p:cNvPr>
          <p:cNvSpPr>
            <a:spLocks noGrp="1"/>
          </p:cNvSpPr>
          <p:nvPr>
            <p:ph type="dt" sz="half" idx="10"/>
          </p:nvPr>
        </p:nvSpPr>
        <p:spPr/>
        <p:txBody>
          <a:bodyPr/>
          <a:lstStyle/>
          <a:p>
            <a:fld id="{A0C983AA-9E34-CE46-9EAD-3699990A4230}" type="datetimeFigureOut">
              <a:rPr lang="en-US" smtClean="0"/>
              <a:t>2/16/22</a:t>
            </a:fld>
            <a:endParaRPr lang="en-US"/>
          </a:p>
        </p:txBody>
      </p:sp>
      <p:sp>
        <p:nvSpPr>
          <p:cNvPr id="6" name="Footer Placeholder 5">
            <a:extLst>
              <a:ext uri="{FF2B5EF4-FFF2-40B4-BE49-F238E27FC236}">
                <a16:creationId xmlns:a16="http://schemas.microsoft.com/office/drawing/2014/main" id="{09E37052-B709-7B47-A47E-7C122FD6FA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8C9BCB-4536-7F4B-9C8A-6448A2A6805A}"/>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2681679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6423D-B35C-5846-B340-52D6E77458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829F1C-840D-2A49-91BF-1BAF42F304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9E0A397-BD57-8344-ACE7-121D40A147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7FC0BD2-11F7-D246-BD75-BB0E86E00ABF}"/>
              </a:ext>
            </a:extLst>
          </p:cNvPr>
          <p:cNvSpPr>
            <a:spLocks noGrp="1"/>
          </p:cNvSpPr>
          <p:nvPr>
            <p:ph type="dt" sz="half" idx="10"/>
          </p:nvPr>
        </p:nvSpPr>
        <p:spPr/>
        <p:txBody>
          <a:bodyPr/>
          <a:lstStyle/>
          <a:p>
            <a:fld id="{A0C983AA-9E34-CE46-9EAD-3699990A4230}" type="datetimeFigureOut">
              <a:rPr lang="en-US" smtClean="0"/>
              <a:t>2/16/22</a:t>
            </a:fld>
            <a:endParaRPr lang="en-US"/>
          </a:p>
        </p:txBody>
      </p:sp>
      <p:sp>
        <p:nvSpPr>
          <p:cNvPr id="6" name="Footer Placeholder 5">
            <a:extLst>
              <a:ext uri="{FF2B5EF4-FFF2-40B4-BE49-F238E27FC236}">
                <a16:creationId xmlns:a16="http://schemas.microsoft.com/office/drawing/2014/main" id="{D7332B95-01C2-9E4A-A512-D60171ED4B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B9CBFC-2D12-9344-BD17-F654B47A97DD}"/>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1637515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3B4378-E913-AF41-AD66-E531A35196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7C5AB0F-00D1-8649-826B-D5E8BC826B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C612A7-E896-344E-8C00-E58F769E1D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C983AA-9E34-CE46-9EAD-3699990A4230}" type="datetimeFigureOut">
              <a:rPr lang="en-US" smtClean="0"/>
              <a:t>2/16/22</a:t>
            </a:fld>
            <a:endParaRPr lang="en-US"/>
          </a:p>
        </p:txBody>
      </p:sp>
      <p:sp>
        <p:nvSpPr>
          <p:cNvPr id="5" name="Footer Placeholder 4">
            <a:extLst>
              <a:ext uri="{FF2B5EF4-FFF2-40B4-BE49-F238E27FC236}">
                <a16:creationId xmlns:a16="http://schemas.microsoft.com/office/drawing/2014/main" id="{E65FADF9-F0F6-F24B-BA6F-D1637C2104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BB9F0B8-FF1D-FE49-A1C0-83B11768DB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911201-EABF-FB4A-882B-D3B9F7F4199E}" type="slidenum">
              <a:rPr lang="en-US" smtClean="0"/>
              <a:t>‹#›</a:t>
            </a:fld>
            <a:endParaRPr lang="en-US"/>
          </a:p>
        </p:txBody>
      </p:sp>
    </p:spTree>
    <p:extLst>
      <p:ext uri="{BB962C8B-B14F-4D97-AF65-F5344CB8AC3E}">
        <p14:creationId xmlns:p14="http://schemas.microsoft.com/office/powerpoint/2010/main" val="30651845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HoneyBadger919/Project1-Team4.git"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6C987-7943-0846-8B0A-7849A6182114}"/>
              </a:ext>
            </a:extLst>
          </p:cNvPr>
          <p:cNvSpPr>
            <a:spLocks noGrp="1"/>
          </p:cNvSpPr>
          <p:nvPr>
            <p:ph type="ctrTitle"/>
          </p:nvPr>
        </p:nvSpPr>
        <p:spPr>
          <a:xfrm>
            <a:off x="1524000" y="500571"/>
            <a:ext cx="9144000" cy="1141866"/>
          </a:xfrm>
        </p:spPr>
        <p:txBody>
          <a:bodyPr>
            <a:normAutofit/>
          </a:bodyPr>
          <a:lstStyle/>
          <a:p>
            <a:r>
              <a:rPr lang="en-US" dirty="0">
                <a:solidFill>
                  <a:schemeClr val="bg1"/>
                </a:solidFill>
              </a:rPr>
              <a:t>Stock Tracking Application</a:t>
            </a:r>
          </a:p>
        </p:txBody>
      </p:sp>
      <p:sp>
        <p:nvSpPr>
          <p:cNvPr id="3" name="Subtitle 2">
            <a:extLst>
              <a:ext uri="{FF2B5EF4-FFF2-40B4-BE49-F238E27FC236}">
                <a16:creationId xmlns:a16="http://schemas.microsoft.com/office/drawing/2014/main" id="{7C0958F1-95E3-5249-8A50-F145ADE3CED2}"/>
              </a:ext>
            </a:extLst>
          </p:cNvPr>
          <p:cNvSpPr>
            <a:spLocks noGrp="1"/>
          </p:cNvSpPr>
          <p:nvPr>
            <p:ph type="subTitle" idx="1"/>
          </p:nvPr>
        </p:nvSpPr>
        <p:spPr>
          <a:xfrm>
            <a:off x="1524000" y="1917220"/>
            <a:ext cx="9144000" cy="1655762"/>
          </a:xfrm>
        </p:spPr>
        <p:txBody>
          <a:bodyPr/>
          <a:lstStyle/>
          <a:p>
            <a:r>
              <a:rPr lang="en-US" dirty="0">
                <a:solidFill>
                  <a:schemeClr val="bg1"/>
                </a:solidFill>
              </a:rPr>
              <a:t>Group 4 – Antonio </a:t>
            </a:r>
            <a:r>
              <a:rPr lang="en-US" dirty="0" err="1">
                <a:solidFill>
                  <a:schemeClr val="bg1"/>
                </a:solidFill>
              </a:rPr>
              <a:t>Parolini</a:t>
            </a:r>
            <a:r>
              <a:rPr lang="en-US" dirty="0">
                <a:solidFill>
                  <a:schemeClr val="bg1"/>
                </a:solidFill>
              </a:rPr>
              <a:t>, James </a:t>
            </a:r>
            <a:r>
              <a:rPr lang="en-US" dirty="0" err="1">
                <a:solidFill>
                  <a:schemeClr val="bg1"/>
                </a:solidFill>
              </a:rPr>
              <a:t>Benadum</a:t>
            </a:r>
            <a:r>
              <a:rPr lang="en-US" dirty="0">
                <a:solidFill>
                  <a:schemeClr val="bg1"/>
                </a:solidFill>
              </a:rPr>
              <a:t>, Maxwell Snyder, Jay Sen</a:t>
            </a:r>
          </a:p>
        </p:txBody>
      </p:sp>
      <p:pic>
        <p:nvPicPr>
          <p:cNvPr id="4" name="Picture 3">
            <a:extLst>
              <a:ext uri="{FF2B5EF4-FFF2-40B4-BE49-F238E27FC236}">
                <a16:creationId xmlns:a16="http://schemas.microsoft.com/office/drawing/2014/main" id="{9FCD879F-413A-8048-99D6-7257B730244C}"/>
              </a:ext>
            </a:extLst>
          </p:cNvPr>
          <p:cNvPicPr>
            <a:picLocks noChangeAspect="1"/>
          </p:cNvPicPr>
          <p:nvPr/>
        </p:nvPicPr>
        <p:blipFill>
          <a:blip r:embed="rId3"/>
          <a:stretch>
            <a:fillRect/>
          </a:stretch>
        </p:blipFill>
        <p:spPr>
          <a:xfrm>
            <a:off x="3471780" y="2551018"/>
            <a:ext cx="5416188" cy="3607023"/>
          </a:xfrm>
          <a:prstGeom prst="rect">
            <a:avLst/>
          </a:prstGeom>
        </p:spPr>
      </p:pic>
    </p:spTree>
    <p:extLst>
      <p:ext uri="{BB962C8B-B14F-4D97-AF65-F5344CB8AC3E}">
        <p14:creationId xmlns:p14="http://schemas.microsoft.com/office/powerpoint/2010/main" val="1240801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91C54-5D17-5342-A680-489194C8C7BE}"/>
              </a:ext>
            </a:extLst>
          </p:cNvPr>
          <p:cNvSpPr>
            <a:spLocks noGrp="1"/>
          </p:cNvSpPr>
          <p:nvPr>
            <p:ph type="title"/>
          </p:nvPr>
        </p:nvSpPr>
        <p:spPr/>
        <p:txBody>
          <a:bodyPr/>
          <a:lstStyle/>
          <a:p>
            <a:r>
              <a:rPr lang="en-US" dirty="0">
                <a:solidFill>
                  <a:schemeClr val="bg1"/>
                </a:solidFill>
              </a:rPr>
              <a:t>Project Overview</a:t>
            </a:r>
          </a:p>
        </p:txBody>
      </p:sp>
      <p:sp>
        <p:nvSpPr>
          <p:cNvPr id="3" name="Content Placeholder 2">
            <a:extLst>
              <a:ext uri="{FF2B5EF4-FFF2-40B4-BE49-F238E27FC236}">
                <a16:creationId xmlns:a16="http://schemas.microsoft.com/office/drawing/2014/main" id="{E3C88F25-F6DD-4148-A83B-E8A496C487CE}"/>
              </a:ext>
            </a:extLst>
          </p:cNvPr>
          <p:cNvSpPr>
            <a:spLocks noGrp="1"/>
          </p:cNvSpPr>
          <p:nvPr>
            <p:ph idx="1"/>
          </p:nvPr>
        </p:nvSpPr>
        <p:spPr>
          <a:xfrm>
            <a:off x="524855" y="1535636"/>
            <a:ext cx="6436383" cy="4575176"/>
          </a:xfrm>
        </p:spPr>
        <p:txBody>
          <a:bodyPr>
            <a:normAutofit fontScale="77500" lnSpcReduction="20000"/>
          </a:bodyPr>
          <a:lstStyle/>
          <a:p>
            <a:r>
              <a:rPr lang="en-US" dirty="0">
                <a:solidFill>
                  <a:schemeClr val="bg1"/>
                </a:solidFill>
              </a:rPr>
              <a:t>The purpose of this application is to maintain up-to-date information on your financial portfolio through a notification system. This will involve building a system to receive text messages to set up your portfolio lists, pulling real-time data, storing that data, and then building the ability to customize and receive alerts based on the companies you add to the watchlist. It will also involve the ability to edit your list or delete tickers as well as various alerts.</a:t>
            </a:r>
          </a:p>
          <a:p>
            <a:r>
              <a:rPr lang="en-US" dirty="0">
                <a:solidFill>
                  <a:schemeClr val="bg1"/>
                </a:solidFill>
              </a:rPr>
              <a:t>We are building an email-based portfolio text alert system. Through this app you will be able to set a watch list and get information on indicators if certain conditions are met in the stock data. This will require pulling data from APIs for real time data.</a:t>
            </a:r>
          </a:p>
        </p:txBody>
      </p:sp>
      <p:pic>
        <p:nvPicPr>
          <p:cNvPr id="4" name="Picture 3">
            <a:extLst>
              <a:ext uri="{FF2B5EF4-FFF2-40B4-BE49-F238E27FC236}">
                <a16:creationId xmlns:a16="http://schemas.microsoft.com/office/drawing/2014/main" id="{516CC094-037A-6940-8FF7-245546A062B0}"/>
              </a:ext>
            </a:extLst>
          </p:cNvPr>
          <p:cNvPicPr>
            <a:picLocks noChangeAspect="1"/>
          </p:cNvPicPr>
          <p:nvPr/>
        </p:nvPicPr>
        <p:blipFill>
          <a:blip r:embed="rId3"/>
          <a:stretch>
            <a:fillRect/>
          </a:stretch>
        </p:blipFill>
        <p:spPr>
          <a:xfrm>
            <a:off x="7214419" y="1976284"/>
            <a:ext cx="3886200" cy="2590800"/>
          </a:xfrm>
          <a:prstGeom prst="rect">
            <a:avLst/>
          </a:prstGeom>
        </p:spPr>
      </p:pic>
    </p:spTree>
    <p:extLst>
      <p:ext uri="{BB962C8B-B14F-4D97-AF65-F5344CB8AC3E}">
        <p14:creationId xmlns:p14="http://schemas.microsoft.com/office/powerpoint/2010/main" val="840176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7012B-CB05-0346-8DF8-A891ED5D9A94}"/>
              </a:ext>
            </a:extLst>
          </p:cNvPr>
          <p:cNvSpPr>
            <a:spLocks noGrp="1"/>
          </p:cNvSpPr>
          <p:nvPr>
            <p:ph type="title"/>
          </p:nvPr>
        </p:nvSpPr>
        <p:spPr/>
        <p:txBody>
          <a:bodyPr/>
          <a:lstStyle/>
          <a:p>
            <a:r>
              <a:rPr lang="en-US" dirty="0">
                <a:solidFill>
                  <a:schemeClr val="bg1"/>
                </a:solidFill>
              </a:rPr>
              <a:t>Data Collection &amp; Preparation</a:t>
            </a:r>
          </a:p>
        </p:txBody>
      </p:sp>
      <p:sp>
        <p:nvSpPr>
          <p:cNvPr id="3" name="Content Placeholder 2">
            <a:extLst>
              <a:ext uri="{FF2B5EF4-FFF2-40B4-BE49-F238E27FC236}">
                <a16:creationId xmlns:a16="http://schemas.microsoft.com/office/drawing/2014/main" id="{DE8D1C45-EBD0-9E4D-9A26-064C2E9C389D}"/>
              </a:ext>
            </a:extLst>
          </p:cNvPr>
          <p:cNvSpPr>
            <a:spLocks noGrp="1"/>
          </p:cNvSpPr>
          <p:nvPr>
            <p:ph idx="1"/>
          </p:nvPr>
        </p:nvSpPr>
        <p:spPr>
          <a:xfrm>
            <a:off x="838200" y="1690228"/>
            <a:ext cx="6614652" cy="4351338"/>
          </a:xfrm>
        </p:spPr>
        <p:txBody>
          <a:bodyPr>
            <a:normAutofit fontScale="70000" lnSpcReduction="20000"/>
          </a:bodyPr>
          <a:lstStyle/>
          <a:p>
            <a:r>
              <a:rPr lang="en-US" dirty="0">
                <a:solidFill>
                  <a:schemeClr val="bg1"/>
                </a:solidFill>
              </a:rPr>
              <a:t>The real-time stock data will be collected via the Alpaca library. Alpaca is an online brokerage with commission-free stock trading. Furthermore, Alpaca is unique as it operates through an API. Using the endpoints exposed by this API, you can get market data, place stock orders, check your portfolio, and perform many other tasks.</a:t>
            </a:r>
          </a:p>
          <a:p>
            <a:r>
              <a:rPr lang="en-US" dirty="0">
                <a:solidFill>
                  <a:schemeClr val="bg1"/>
                </a:solidFill>
              </a:rPr>
              <a:t>Furthermore, Alpaca is unique in that the library uses environment files unique for authentication.</a:t>
            </a:r>
          </a:p>
          <a:p>
            <a:r>
              <a:rPr lang="en-US" dirty="0">
                <a:solidFill>
                  <a:schemeClr val="bg1"/>
                </a:solidFill>
              </a:rPr>
              <a:t>Data is pulled via an API and sorted into a data frame.</a:t>
            </a:r>
          </a:p>
          <a:p>
            <a:r>
              <a:rPr lang="en-US" dirty="0">
                <a:solidFill>
                  <a:schemeClr val="bg1"/>
                </a:solidFill>
              </a:rPr>
              <a:t>Usage of SDK in Alpaca</a:t>
            </a:r>
          </a:p>
          <a:p>
            <a:r>
              <a:rPr lang="en-US" dirty="0">
                <a:solidFill>
                  <a:schemeClr val="bg1"/>
                </a:solidFill>
              </a:rPr>
              <a:t>Usage of timestamp </a:t>
            </a:r>
            <a:r>
              <a:rPr lang="en-US" dirty="0" err="1">
                <a:solidFill>
                  <a:schemeClr val="bg1"/>
                </a:solidFill>
              </a:rPr>
              <a:t>utcnow</a:t>
            </a:r>
            <a:r>
              <a:rPr lang="en-US" dirty="0">
                <a:solidFill>
                  <a:schemeClr val="bg1"/>
                </a:solidFill>
              </a:rPr>
              <a:t>() function in Pandas</a:t>
            </a:r>
          </a:p>
          <a:p>
            <a:r>
              <a:rPr lang="en-US" dirty="0">
                <a:solidFill>
                  <a:schemeClr val="bg1"/>
                </a:solidFill>
              </a:rPr>
              <a:t>Usage of while loop, data frame is updated and usage of if statement to fetch data at a fixed frequency</a:t>
            </a:r>
          </a:p>
          <a:p>
            <a:r>
              <a:rPr lang="en-US" dirty="0">
                <a:solidFill>
                  <a:schemeClr val="bg1"/>
                </a:solidFill>
              </a:rPr>
              <a:t>Retrieval of real-time data using Alpaca APIs</a:t>
            </a:r>
          </a:p>
          <a:p>
            <a:pPr marL="0" indent="0">
              <a:buNone/>
            </a:pPr>
            <a:endParaRPr lang="en-US" dirty="0"/>
          </a:p>
        </p:txBody>
      </p:sp>
      <p:pic>
        <p:nvPicPr>
          <p:cNvPr id="4" name="Picture 3">
            <a:extLst>
              <a:ext uri="{FF2B5EF4-FFF2-40B4-BE49-F238E27FC236}">
                <a16:creationId xmlns:a16="http://schemas.microsoft.com/office/drawing/2014/main" id="{DEB52DF5-1E84-F14C-8E70-E52CF7AF0BF7}"/>
              </a:ext>
            </a:extLst>
          </p:cNvPr>
          <p:cNvPicPr>
            <a:picLocks noChangeAspect="1"/>
          </p:cNvPicPr>
          <p:nvPr/>
        </p:nvPicPr>
        <p:blipFill>
          <a:blip r:embed="rId3"/>
          <a:stretch>
            <a:fillRect/>
          </a:stretch>
        </p:blipFill>
        <p:spPr>
          <a:xfrm>
            <a:off x="7722008" y="2399506"/>
            <a:ext cx="3639827" cy="1730041"/>
          </a:xfrm>
          <a:prstGeom prst="rect">
            <a:avLst/>
          </a:prstGeom>
        </p:spPr>
      </p:pic>
    </p:spTree>
    <p:extLst>
      <p:ext uri="{BB962C8B-B14F-4D97-AF65-F5344CB8AC3E}">
        <p14:creationId xmlns:p14="http://schemas.microsoft.com/office/powerpoint/2010/main" val="3587654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7C713-ADF6-4B4F-9625-64B2801FFEA8}"/>
              </a:ext>
            </a:extLst>
          </p:cNvPr>
          <p:cNvSpPr>
            <a:spLocks noGrp="1"/>
          </p:cNvSpPr>
          <p:nvPr>
            <p:ph type="title"/>
          </p:nvPr>
        </p:nvSpPr>
        <p:spPr>
          <a:xfrm>
            <a:off x="838200" y="438277"/>
            <a:ext cx="10515600" cy="841883"/>
          </a:xfrm>
        </p:spPr>
        <p:txBody>
          <a:bodyPr/>
          <a:lstStyle/>
          <a:p>
            <a:r>
              <a:rPr lang="en-US" dirty="0">
                <a:solidFill>
                  <a:schemeClr val="bg1"/>
                </a:solidFill>
              </a:rPr>
              <a:t>Approach</a:t>
            </a:r>
          </a:p>
        </p:txBody>
      </p:sp>
      <p:sp>
        <p:nvSpPr>
          <p:cNvPr id="3" name="Content Placeholder 2">
            <a:extLst>
              <a:ext uri="{FF2B5EF4-FFF2-40B4-BE49-F238E27FC236}">
                <a16:creationId xmlns:a16="http://schemas.microsoft.com/office/drawing/2014/main" id="{B401478B-B1B6-2A43-BA67-55CF0B93E194}"/>
              </a:ext>
            </a:extLst>
          </p:cNvPr>
          <p:cNvSpPr>
            <a:spLocks noGrp="1"/>
          </p:cNvSpPr>
          <p:nvPr>
            <p:ph idx="1"/>
          </p:nvPr>
        </p:nvSpPr>
        <p:spPr>
          <a:xfrm>
            <a:off x="838200" y="1280160"/>
            <a:ext cx="10515600" cy="4117750"/>
          </a:xfrm>
        </p:spPr>
        <p:txBody>
          <a:bodyPr>
            <a:normAutofit fontScale="85000" lnSpcReduction="20000"/>
          </a:bodyPr>
          <a:lstStyle/>
          <a:p>
            <a:r>
              <a:rPr lang="en-US" dirty="0">
                <a:solidFill>
                  <a:schemeClr val="bg1"/>
                </a:solidFill>
              </a:rPr>
              <a:t>Getting started:</a:t>
            </a:r>
          </a:p>
          <a:p>
            <a:pPr lvl="1"/>
            <a:r>
              <a:rPr lang="en-US" dirty="0">
                <a:solidFill>
                  <a:schemeClr val="bg1"/>
                </a:solidFill>
              </a:rPr>
              <a:t>Import the libraries that are needed to run the program</a:t>
            </a:r>
          </a:p>
          <a:p>
            <a:pPr lvl="1"/>
            <a:r>
              <a:rPr lang="en-US" dirty="0">
                <a:solidFill>
                  <a:schemeClr val="bg1"/>
                </a:solidFill>
              </a:rPr>
              <a:t>Load environment variables and create Alpaca API object</a:t>
            </a:r>
          </a:p>
          <a:p>
            <a:pPr lvl="1"/>
            <a:r>
              <a:rPr lang="en-US" dirty="0">
                <a:solidFill>
                  <a:schemeClr val="bg1"/>
                </a:solidFill>
              </a:rPr>
              <a:t>Prompt user to create list of tickers which user can track (using questionary checkbox functionality)</a:t>
            </a:r>
          </a:p>
          <a:p>
            <a:r>
              <a:rPr lang="en-US" dirty="0">
                <a:solidFill>
                  <a:schemeClr val="bg1"/>
                </a:solidFill>
              </a:rPr>
              <a:t>You will identify what kinds of alerts you would like to receive, IE would you like to get information when a company moves below its moving average or is there a specific % move you would like to track. In additional we will offer the ability to get a full watch list report at time intervals as decided by the user.</a:t>
            </a:r>
          </a:p>
          <a:p>
            <a:r>
              <a:rPr lang="en-US" dirty="0">
                <a:solidFill>
                  <a:schemeClr val="bg1"/>
                </a:solidFill>
              </a:rPr>
              <a:t>There will be a standard set of alerts:</a:t>
            </a:r>
          </a:p>
          <a:p>
            <a:pPr lvl="1"/>
            <a:r>
              <a:rPr lang="en-US" dirty="0">
                <a:solidFill>
                  <a:schemeClr val="bg1"/>
                </a:solidFill>
              </a:rPr>
              <a:t>12 period moving average</a:t>
            </a:r>
          </a:p>
          <a:p>
            <a:pPr lvl="1"/>
            <a:r>
              <a:rPr lang="en-US" dirty="0">
                <a:solidFill>
                  <a:schemeClr val="bg1"/>
                </a:solidFill>
              </a:rPr>
              <a:t>26 period moving average</a:t>
            </a:r>
          </a:p>
          <a:p>
            <a:pPr lvl="1"/>
            <a:r>
              <a:rPr lang="en-US" dirty="0">
                <a:solidFill>
                  <a:schemeClr val="bg1"/>
                </a:solidFill>
              </a:rPr>
              <a:t>Relative Strength Indicator (RSI)</a:t>
            </a:r>
          </a:p>
        </p:txBody>
      </p:sp>
      <p:pic>
        <p:nvPicPr>
          <p:cNvPr id="4" name="Picture 3">
            <a:extLst>
              <a:ext uri="{FF2B5EF4-FFF2-40B4-BE49-F238E27FC236}">
                <a16:creationId xmlns:a16="http://schemas.microsoft.com/office/drawing/2014/main" id="{966EC6DB-E6BB-A445-88C1-1E982326352B}"/>
              </a:ext>
            </a:extLst>
          </p:cNvPr>
          <p:cNvPicPr>
            <a:picLocks noChangeAspect="1"/>
          </p:cNvPicPr>
          <p:nvPr/>
        </p:nvPicPr>
        <p:blipFill>
          <a:blip r:embed="rId3"/>
          <a:stretch>
            <a:fillRect/>
          </a:stretch>
        </p:blipFill>
        <p:spPr>
          <a:xfrm>
            <a:off x="7074310" y="3932901"/>
            <a:ext cx="2915265" cy="2186449"/>
          </a:xfrm>
          <a:prstGeom prst="rect">
            <a:avLst/>
          </a:prstGeom>
        </p:spPr>
      </p:pic>
    </p:spTree>
    <p:extLst>
      <p:ext uri="{BB962C8B-B14F-4D97-AF65-F5344CB8AC3E}">
        <p14:creationId xmlns:p14="http://schemas.microsoft.com/office/powerpoint/2010/main" val="1705551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00BC8-E103-BC41-90FB-60D0C2F5BCF5}"/>
              </a:ext>
            </a:extLst>
          </p:cNvPr>
          <p:cNvSpPr>
            <a:spLocks noGrp="1"/>
          </p:cNvSpPr>
          <p:nvPr>
            <p:ph type="title"/>
          </p:nvPr>
        </p:nvSpPr>
        <p:spPr/>
        <p:txBody>
          <a:bodyPr/>
          <a:lstStyle/>
          <a:p>
            <a:r>
              <a:rPr lang="en-US" dirty="0">
                <a:solidFill>
                  <a:schemeClr val="bg1"/>
                </a:solidFill>
              </a:rPr>
              <a:t>Results/Conclusion</a:t>
            </a:r>
          </a:p>
        </p:txBody>
      </p:sp>
      <p:sp>
        <p:nvSpPr>
          <p:cNvPr id="3" name="Content Placeholder 2">
            <a:extLst>
              <a:ext uri="{FF2B5EF4-FFF2-40B4-BE49-F238E27FC236}">
                <a16:creationId xmlns:a16="http://schemas.microsoft.com/office/drawing/2014/main" id="{D674BE1D-1925-174C-8DAB-4F5581D27751}"/>
              </a:ext>
            </a:extLst>
          </p:cNvPr>
          <p:cNvSpPr>
            <a:spLocks noGrp="1"/>
          </p:cNvSpPr>
          <p:nvPr>
            <p:ph idx="1"/>
          </p:nvPr>
        </p:nvSpPr>
        <p:spPr>
          <a:xfrm>
            <a:off x="838200" y="1593977"/>
            <a:ext cx="10515600" cy="4351338"/>
          </a:xfrm>
        </p:spPr>
        <p:txBody>
          <a:bodyPr>
            <a:normAutofit lnSpcReduction="10000"/>
          </a:bodyPr>
          <a:lstStyle/>
          <a:p>
            <a:r>
              <a:rPr lang="en-US" dirty="0">
                <a:solidFill>
                  <a:schemeClr val="bg1"/>
                </a:solidFill>
              </a:rPr>
              <a:t>Struggled to find SMS API that was free of charge, thus solution used is an email-based text system</a:t>
            </a:r>
          </a:p>
          <a:p>
            <a:r>
              <a:rPr lang="en-US" dirty="0">
                <a:solidFill>
                  <a:schemeClr val="bg1"/>
                </a:solidFill>
              </a:rPr>
              <a:t>Experimented with tech analysis libraries, including Pandas TA and TA lib; settled on using our own function</a:t>
            </a:r>
          </a:p>
          <a:p>
            <a:r>
              <a:rPr lang="en-US" dirty="0">
                <a:solidFill>
                  <a:schemeClr val="bg1"/>
                </a:solidFill>
              </a:rPr>
              <a:t>Used data frames as variables were difficult to store in other solutions</a:t>
            </a:r>
          </a:p>
          <a:p>
            <a:r>
              <a:rPr lang="en-US" dirty="0">
                <a:solidFill>
                  <a:schemeClr val="bg1"/>
                </a:solidFill>
              </a:rPr>
              <a:t>Limited by market hours when running code; future iteration to possibly have after-market hours capability</a:t>
            </a:r>
          </a:p>
          <a:p>
            <a:r>
              <a:rPr lang="en-US" dirty="0">
                <a:solidFill>
                  <a:schemeClr val="bg1"/>
                </a:solidFill>
              </a:rPr>
              <a:t>Desire to perform back-testing to test effectiveness of indicators</a:t>
            </a:r>
          </a:p>
          <a:p>
            <a:r>
              <a:rPr lang="en-US" dirty="0">
                <a:solidFill>
                  <a:schemeClr val="bg1"/>
                </a:solidFill>
              </a:rPr>
              <a:t>Usage of Alpaca over Yahoo! Finance because Alpaca allows users to access more regular interval data; more dynamic</a:t>
            </a:r>
          </a:p>
          <a:p>
            <a:endParaRPr lang="en-US" dirty="0">
              <a:solidFill>
                <a:schemeClr val="bg1"/>
              </a:solidFill>
            </a:endParaRPr>
          </a:p>
          <a:p>
            <a:pPr marL="0" indent="0">
              <a:buNone/>
            </a:pPr>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949282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7C853-E877-5E47-A0E8-E70E783CC42A}"/>
              </a:ext>
            </a:extLst>
          </p:cNvPr>
          <p:cNvSpPr>
            <a:spLocks noGrp="1"/>
          </p:cNvSpPr>
          <p:nvPr>
            <p:ph type="title"/>
          </p:nvPr>
        </p:nvSpPr>
        <p:spPr/>
        <p:txBody>
          <a:bodyPr/>
          <a:lstStyle/>
          <a:p>
            <a:r>
              <a:rPr lang="en-US" dirty="0">
                <a:solidFill>
                  <a:schemeClr val="bg1"/>
                </a:solidFill>
              </a:rPr>
              <a:t>Next Steps</a:t>
            </a:r>
          </a:p>
        </p:txBody>
      </p:sp>
      <p:sp>
        <p:nvSpPr>
          <p:cNvPr id="3" name="Content Placeholder 2">
            <a:extLst>
              <a:ext uri="{FF2B5EF4-FFF2-40B4-BE49-F238E27FC236}">
                <a16:creationId xmlns:a16="http://schemas.microsoft.com/office/drawing/2014/main" id="{EA6BD498-72B3-5B44-A899-3A87691283ED}"/>
              </a:ext>
            </a:extLst>
          </p:cNvPr>
          <p:cNvSpPr>
            <a:spLocks noGrp="1"/>
          </p:cNvSpPr>
          <p:nvPr>
            <p:ph idx="1"/>
          </p:nvPr>
        </p:nvSpPr>
        <p:spPr>
          <a:xfrm>
            <a:off x="838200" y="1503943"/>
            <a:ext cx="9652819" cy="2517452"/>
          </a:xfrm>
        </p:spPr>
        <p:txBody>
          <a:bodyPr>
            <a:normAutofit fontScale="92500"/>
          </a:bodyPr>
          <a:lstStyle/>
          <a:p>
            <a:r>
              <a:rPr lang="en-US" dirty="0">
                <a:solidFill>
                  <a:schemeClr val="bg1"/>
                </a:solidFill>
              </a:rPr>
              <a:t>Explore other potential use cases outside of personal financial use.</a:t>
            </a:r>
          </a:p>
          <a:p>
            <a:r>
              <a:rPr lang="en-US" dirty="0">
                <a:solidFill>
                  <a:schemeClr val="bg1"/>
                </a:solidFill>
              </a:rPr>
              <a:t>Build out application with creative user interface.</a:t>
            </a:r>
          </a:p>
          <a:p>
            <a:r>
              <a:rPr lang="en-US" dirty="0">
                <a:solidFill>
                  <a:schemeClr val="bg1"/>
                </a:solidFill>
              </a:rPr>
              <a:t>Research into other possible API options besides Alpaca.</a:t>
            </a:r>
          </a:p>
          <a:p>
            <a:r>
              <a:rPr lang="en-US" dirty="0">
                <a:solidFill>
                  <a:schemeClr val="bg1"/>
                </a:solidFill>
              </a:rPr>
              <a:t>Integrate trading platform to make real-time financial decisions using information received via text alerts.</a:t>
            </a:r>
          </a:p>
          <a:p>
            <a:pPr marL="0" indent="0">
              <a:buNone/>
            </a:pPr>
            <a:endParaRPr lang="en-US" dirty="0">
              <a:solidFill>
                <a:schemeClr val="bg1"/>
              </a:solidFill>
            </a:endParaRPr>
          </a:p>
        </p:txBody>
      </p:sp>
      <p:pic>
        <p:nvPicPr>
          <p:cNvPr id="4" name="Picture 3">
            <a:extLst>
              <a:ext uri="{FF2B5EF4-FFF2-40B4-BE49-F238E27FC236}">
                <a16:creationId xmlns:a16="http://schemas.microsoft.com/office/drawing/2014/main" id="{32E0B8D8-A774-8649-A811-149C2E17728C}"/>
              </a:ext>
            </a:extLst>
          </p:cNvPr>
          <p:cNvPicPr>
            <a:picLocks noChangeAspect="1"/>
          </p:cNvPicPr>
          <p:nvPr/>
        </p:nvPicPr>
        <p:blipFill>
          <a:blip r:embed="rId3"/>
          <a:stretch>
            <a:fillRect/>
          </a:stretch>
        </p:blipFill>
        <p:spPr>
          <a:xfrm>
            <a:off x="3602967" y="3795252"/>
            <a:ext cx="4123284" cy="2264312"/>
          </a:xfrm>
          <a:prstGeom prst="rect">
            <a:avLst/>
          </a:prstGeom>
        </p:spPr>
      </p:pic>
    </p:spTree>
    <p:extLst>
      <p:ext uri="{BB962C8B-B14F-4D97-AF65-F5344CB8AC3E}">
        <p14:creationId xmlns:p14="http://schemas.microsoft.com/office/powerpoint/2010/main" val="3608532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7EE4B-D7BC-134C-8CC9-B973A3000189}"/>
              </a:ext>
            </a:extLst>
          </p:cNvPr>
          <p:cNvSpPr>
            <a:spLocks noGrp="1"/>
          </p:cNvSpPr>
          <p:nvPr>
            <p:ph type="title"/>
          </p:nvPr>
        </p:nvSpPr>
        <p:spPr/>
        <p:txBody>
          <a:bodyPr/>
          <a:lstStyle/>
          <a:p>
            <a:r>
              <a:rPr lang="en-US" dirty="0">
                <a:solidFill>
                  <a:schemeClr val="bg1"/>
                </a:solidFill>
              </a:rPr>
              <a:t>Appendix</a:t>
            </a:r>
          </a:p>
        </p:txBody>
      </p:sp>
      <p:sp>
        <p:nvSpPr>
          <p:cNvPr id="3" name="Content Placeholder 2">
            <a:extLst>
              <a:ext uri="{FF2B5EF4-FFF2-40B4-BE49-F238E27FC236}">
                <a16:creationId xmlns:a16="http://schemas.microsoft.com/office/drawing/2014/main" id="{B9AB330D-23CB-BC40-8025-7801FFB58C20}"/>
              </a:ext>
            </a:extLst>
          </p:cNvPr>
          <p:cNvSpPr>
            <a:spLocks noGrp="1"/>
          </p:cNvSpPr>
          <p:nvPr>
            <p:ph idx="1"/>
          </p:nvPr>
        </p:nvSpPr>
        <p:spPr/>
        <p:txBody>
          <a:bodyPr/>
          <a:lstStyle/>
          <a:p>
            <a:r>
              <a:rPr lang="en-US" dirty="0">
                <a:solidFill>
                  <a:schemeClr val="bg1"/>
                </a:solidFill>
              </a:rPr>
              <a:t>GitHub Repo: </a:t>
            </a:r>
            <a:r>
              <a:rPr lang="en-US" dirty="0">
                <a:hlinkClick r:id="rId3"/>
              </a:rPr>
              <a:t>https://github.com/HoneyBadger919/Project1-Team4.git</a:t>
            </a:r>
            <a:endParaRPr lang="en-US" dirty="0"/>
          </a:p>
          <a:p>
            <a:endParaRPr lang="en-US" dirty="0"/>
          </a:p>
        </p:txBody>
      </p:sp>
    </p:spTree>
    <p:extLst>
      <p:ext uri="{BB962C8B-B14F-4D97-AF65-F5344CB8AC3E}">
        <p14:creationId xmlns:p14="http://schemas.microsoft.com/office/powerpoint/2010/main" val="32108621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TotalTime>
  <Words>571</Words>
  <Application>Microsoft Macintosh PowerPoint</Application>
  <PresentationFormat>Widescreen</PresentationFormat>
  <Paragraphs>38</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Stock Tracking Application</vt:lpstr>
      <vt:lpstr>Project Overview</vt:lpstr>
      <vt:lpstr>Data Collection &amp; Preparation</vt:lpstr>
      <vt:lpstr>Approach</vt:lpstr>
      <vt:lpstr>Results/Conclusion</vt:lpstr>
      <vt:lpstr>Next Steps</vt:lpstr>
      <vt:lpstr>Appendix</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Jay Sen</dc:creator>
  <cp:lastModifiedBy>Jay Sen</cp:lastModifiedBy>
  <cp:revision>22</cp:revision>
  <dcterms:created xsi:type="dcterms:W3CDTF">2022-02-15T21:47:26Z</dcterms:created>
  <dcterms:modified xsi:type="dcterms:W3CDTF">2022-02-17T01:14:45Z</dcterms:modified>
</cp:coreProperties>
</file>

<file path=docProps/thumbnail.jpeg>
</file>